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DM Sans Medium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DM Sans Light"/>
      <p:regular r:id="rId31"/>
      <p:bold r:id="rId32"/>
      <p:italic r:id="rId33"/>
      <p:boldItalic r:id="rId34"/>
    </p:embeddedFont>
    <p:embeddedFont>
      <p:font typeface="Roboto Mono"/>
      <p:regular r:id="rId35"/>
      <p:bold r:id="rId36"/>
      <p:italic r:id="rId37"/>
      <p:boldItalic r:id="rId38"/>
    </p:embeddedFont>
    <p:embeddedFont>
      <p:font typeface="DM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3" roundtripDataSignature="AMtx7mg8Jq2bw4VdkuXG9RlHHIkdolXY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C27A0E-12F5-4B7D-B564-A46CAF5C6206}">
  <a:tblStyle styleId="{6AC27A0E-12F5-4B7D-B564-A46CAF5C620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bold.fntdata"/><Relationship Id="rId20" Type="http://schemas.openxmlformats.org/officeDocument/2006/relationships/slide" Target="slides/slide14.xml"/><Relationship Id="rId42" Type="http://schemas.openxmlformats.org/officeDocument/2006/relationships/font" Target="fonts/DMSans-boldItalic.fntdata"/><Relationship Id="rId41" Type="http://schemas.openxmlformats.org/officeDocument/2006/relationships/font" Target="fonts/DMSans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font" Target="fonts/DMSansMedium-bold.fntdata"/><Relationship Id="rId23" Type="http://schemas.openxmlformats.org/officeDocument/2006/relationships/font" Target="fonts/DMSans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DMSansMedium-boldItalic.fntdata"/><Relationship Id="rId25" Type="http://schemas.openxmlformats.org/officeDocument/2006/relationships/font" Target="fonts/DMSansMedium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Ligh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DMSansLight-italic.fntdata"/><Relationship Id="rId10" Type="http://schemas.openxmlformats.org/officeDocument/2006/relationships/slide" Target="slides/slide4.xml"/><Relationship Id="rId32" Type="http://schemas.openxmlformats.org/officeDocument/2006/relationships/font" Target="fonts/DMSansLight-bold.fntdata"/><Relationship Id="rId13" Type="http://schemas.openxmlformats.org/officeDocument/2006/relationships/slide" Target="slides/slide7.xml"/><Relationship Id="rId35" Type="http://schemas.openxmlformats.org/officeDocument/2006/relationships/font" Target="fonts/RobotoMono-regular.fntdata"/><Relationship Id="rId12" Type="http://schemas.openxmlformats.org/officeDocument/2006/relationships/slide" Target="slides/slide6.xml"/><Relationship Id="rId34" Type="http://schemas.openxmlformats.org/officeDocument/2006/relationships/font" Target="fonts/DMSansLight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Mono-italic.fntdata"/><Relationship Id="rId14" Type="http://schemas.openxmlformats.org/officeDocument/2006/relationships/slide" Target="slides/slide8.xml"/><Relationship Id="rId36" Type="http://schemas.openxmlformats.org/officeDocument/2006/relationships/font" Target="fonts/RobotoMono-bold.fntdata"/><Relationship Id="rId17" Type="http://schemas.openxmlformats.org/officeDocument/2006/relationships/slide" Target="slides/slide11.xml"/><Relationship Id="rId39" Type="http://schemas.openxmlformats.org/officeDocument/2006/relationships/font" Target="fonts/DMSans-regular.fntdata"/><Relationship Id="rId16" Type="http://schemas.openxmlformats.org/officeDocument/2006/relationships/slide" Target="slides/slide10.xml"/><Relationship Id="rId38" Type="http://schemas.openxmlformats.org/officeDocument/2006/relationships/font" Target="fonts/RobotoMon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mdashraful305/Password-Strength-Checker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67e509ab1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367e509ab1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/>
              <a:t>Manual - </a:t>
            </a:r>
            <a:r>
              <a:rPr b="1" lang="en"/>
              <a:t>Kubectl </a:t>
            </a:r>
            <a:r>
              <a:rPr lang="en"/>
              <a:t>: </a:t>
            </a:r>
            <a:r>
              <a:rPr lang="en"/>
              <a:t>This command explicitly points to a kubeconfig file to fetch and verify the status of nodes within our Kubernetes cluster. It's particularly helpful for managing infrastructure in automation scripts, CI/CD jobs, or multi-cluster scenarios, ensuring operations are targeted at the correct environment without relying on global defaults.</a:t>
            </a:r>
            <a:br>
              <a:rPr lang="en"/>
            </a:b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ubectl - </a:t>
            </a:r>
            <a:r>
              <a:rPr lang="en" sz="1400">
                <a:solidFill>
                  <a:schemeClr val="dk1"/>
                </a:solidFill>
              </a:rPr>
              <a:t>Kubernetes CLI: interacts directly with a Kubernetes cluster</a:t>
            </a:r>
            <a:br>
              <a:rPr lang="en" sz="1400">
                <a:solidFill>
                  <a:schemeClr val="dk1"/>
                </a:solidFill>
              </a:rPr>
            </a:br>
            <a:br>
              <a:rPr lang="en" sz="1400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What it does: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Reads the kubeconfig (generated by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lang="en">
                <a:solidFill>
                  <a:schemeClr val="dk1"/>
                </a:solidFill>
              </a:rPr>
              <a:t>) to know how to reach the cluster.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Authenticates using the token/cert in the kubeconfig.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Executes commands: list nodes, deploy apps, check logs, etc.</a:t>
            </a: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Think of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b="1" lang="en">
                <a:solidFill>
                  <a:schemeClr val="dk1"/>
                </a:solidFill>
              </a:rPr>
              <a:t> as the remote control to operate your cluster.</a:t>
            </a:r>
            <a:endParaRPr b="1"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While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">
                <a:solidFill>
                  <a:schemeClr val="dk1"/>
                </a:solidFill>
              </a:rPr>
              <a:t> is the primary tool for interacting with a Kubernetes cluster, it depends on a valid kubeconfig file for authentication and connectivity. In a managed Kubernetes environment like DigitalOcean’s,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lang="en">
                <a:solidFill>
                  <a:schemeClr val="dk1"/>
                </a:solidFill>
              </a:rPr>
              <a:t> serves a critical function: it securely retrieves and refreshes this kubeconfig. Without it,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">
                <a:solidFill>
                  <a:schemeClr val="dk1"/>
                </a:solidFill>
              </a:rPr>
              <a:t> cannot connect to the cluster — making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lang="en">
                <a:solidFill>
                  <a:schemeClr val="dk1"/>
                </a:solidFill>
              </a:rPr>
              <a:t> essential for initial setup and continued access.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Automatic [Recommended]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We use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 kubernetes cluster kubeconfig save</a:t>
            </a:r>
            <a:r>
              <a:rPr lang="en">
                <a:solidFill>
                  <a:schemeClr val="dk1"/>
                </a:solidFill>
              </a:rPr>
              <a:t> to automatically refresh our kubeconfig with secure, time-limited credentials issued by DigitalOcean. This helps avoid authentication errors due to expired tokens and ensures our access to the cluster remains both secure and up-to-date,  particularly important for ongoing cluster management, CI/CD automation, or platform support.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 - </a:t>
            </a:r>
            <a:r>
              <a:rPr lang="en" sz="1400"/>
              <a:t>DigitalOcean's CLI: manages DigitalOcean services, including Kubernetes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What it does: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Retrieves your cluster’s kubeconfig file from DigitalOcean.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Updates your local machine’s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~/.kube/config</a:t>
            </a:r>
            <a:r>
              <a:rPr lang="en">
                <a:solidFill>
                  <a:schemeClr val="dk1"/>
                </a:solidFill>
              </a:rPr>
              <a:t> or a custom file.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Handles authentication using your </a:t>
            </a:r>
            <a:r>
              <a:rPr b="1" lang="en">
                <a:solidFill>
                  <a:schemeClr val="dk1"/>
                </a:solidFill>
              </a:rPr>
              <a:t>DigitalOcean API token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Automatically refreshes expiring credentials (which are short-lived in DOKS).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Think of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b="1" lang="en">
                <a:solidFill>
                  <a:schemeClr val="dk1"/>
                </a:solidFill>
              </a:rPr>
              <a:t> as the gateway to fetch and manage cluster access.</a:t>
            </a:r>
            <a:endParaRPr b="1"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lang="en">
                <a:solidFill>
                  <a:schemeClr val="dk1"/>
                </a:solidFill>
              </a:rPr>
              <a:t> provides secure and programmatic access to fetch Kubernetes credentials from DigitalOcean. It automates authentication and ensures short-lived tokens are updated.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">
                <a:solidFill>
                  <a:schemeClr val="dk1"/>
                </a:solidFill>
              </a:rPr>
              <a:t> then uses those credentials to communicate directly with the Kubernetes API server — allowing us to perform cluster operations confidently and securely.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7e509ab11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67e509ab11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 Write Kubernetes YAML Files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Why?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YAML files define how your app should run in the cluster. Think of them like </a:t>
            </a:r>
            <a:r>
              <a:rPr b="1" lang="en">
                <a:solidFill>
                  <a:schemeClr val="dk1"/>
                </a:solidFill>
              </a:rPr>
              <a:t>blueprints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deployment.yaml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Defines how many app instances (pods) should run and what container image to use.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service.yaml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Exposes your app on the internet using a </a:t>
            </a:r>
            <a:r>
              <a:rPr b="1" lang="en">
                <a:solidFill>
                  <a:schemeClr val="dk1"/>
                </a:solidFill>
              </a:rPr>
              <a:t>LoadBalancer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hpa.yaml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Adds </a:t>
            </a:r>
            <a:r>
              <a:rPr b="1" lang="en">
                <a:solidFill>
                  <a:schemeClr val="dk1"/>
                </a:solidFill>
              </a:rPr>
              <a:t>Horizontal Pod Autoscaling</a:t>
            </a:r>
            <a:r>
              <a:rPr lang="en">
                <a:solidFill>
                  <a:schemeClr val="dk1"/>
                </a:solidFill>
              </a:rPr>
              <a:t> so your app grows/shrinks automatically based on CPU usage.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These definitions let Kubernetes manage everything for you — high availability, scaling, restarts,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7e509ab11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67e509ab11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85902017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3685902017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7e509ab1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67e509ab1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Turn on Node Autoscaling in the DO Dashboard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For your existing node pool, enable autoscaling to let the cluster add or remove nodes based on real traffic — for example, scale down from 2 nodes to 1 at night to cut costs by 50%.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Run Multiple Low-Traffic Apps on the Same Node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If you have apps like internal tools, dev environments, or low-traffic microservices, run them on a single node to avoid paying for extra infrastructure you don’t need.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Downgrade to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s-1vcpu-1gb</a:t>
            </a:r>
            <a:r>
              <a:rPr b="1" lang="en">
                <a:solidFill>
                  <a:schemeClr val="dk1"/>
                </a:solidFill>
              </a:rPr>
              <a:t> Nodes if Usage is Low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If your pods never exceed ~100m CPU or 300Mi memory, switch from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s-2vcpu-2gb</a:t>
            </a:r>
            <a:r>
              <a:rPr lang="en">
                <a:solidFill>
                  <a:schemeClr val="dk1"/>
                </a:solidFill>
              </a:rPr>
              <a:t> ($24/month) to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s-1vcpu-1gb</a:t>
            </a:r>
            <a:r>
              <a:rPr lang="en">
                <a:solidFill>
                  <a:schemeClr val="dk1"/>
                </a:solidFill>
              </a:rPr>
              <a:t> ($12/month) and cut node cost in half.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Use DigitalOcean Monitoring to Right-Size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Visit the DO Dashboard → Kubernetes → Metrics tab to see actual CPU &amp; RAM usage. If you're consistently under 30% usage, consider scaling down.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Manually Delete Unused </a:t>
            </a:r>
            <a:r>
              <a:rPr b="1" lang="en">
                <a:solidFill>
                  <a:schemeClr val="dk1"/>
                </a:solidFill>
              </a:rPr>
              <a:t>Load Balancers</a:t>
            </a:r>
            <a:r>
              <a:rPr b="1" lang="en">
                <a:solidFill>
                  <a:schemeClr val="dk1"/>
                </a:solidFill>
              </a:rPr>
              <a:t> &amp; Volumes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Check the Networking → Load Balancers and Volumes tab in the DO dashboard. Each idle resource can add $10–$12/month — remove any not tied to active services.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5e58c4c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365e58c4c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7e509ab11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367e509ab11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5a2b02f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65a2b02f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7e509ab11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367e509ab11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/>
              <a:t>1 Node </a:t>
            </a:r>
            <a:r>
              <a:rPr lang="en"/>
              <a:t>Deployed</a:t>
            </a:r>
            <a:r>
              <a:rPr lang="en"/>
              <a:t> </a:t>
            </a:r>
            <a:br>
              <a:rPr lang="en"/>
            </a:br>
            <a:br>
              <a:rPr lang="en"/>
            </a:br>
            <a:r>
              <a:rPr lang="en"/>
              <a:t>There a HPA Autoscaler secvies also </a:t>
            </a:r>
            <a:r>
              <a:rPr lang="en"/>
              <a:t>enabled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7bf2955e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57bf2955e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Git clone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https://github.com/mdashraful305/Password-Strength-Checker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Todo: Annotate the image with step numbers.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7e509ab1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367e509ab1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Then build, tag, and test the image locally: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build -t dotaminterview/password-strength-checker:latest .</a:t>
            </a: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run -p 3000:3000 dotaminterview/password-strength-checker:latest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67e509ab1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367e509ab1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Pushing the docker image to Docker Hub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</a:rPr>
              <a:t>docker push dotaminterview/password-strength-checker:latest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7e509ab1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367e509ab1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8590201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68590201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/Messaging - 2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8472458" y="476107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007" y="4771258"/>
            <a:ext cx="155200" cy="1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5"/>
          <p:cNvSpPr txBox="1"/>
          <p:nvPr/>
        </p:nvSpPr>
        <p:spPr>
          <a:xfrm>
            <a:off x="3297892" y="4841444"/>
            <a:ext cx="25482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Confidential | </a:t>
            </a:r>
            <a:r>
              <a:rPr b="0" i="0" lang="en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© 2025 Glean Technologies, Inc.</a:t>
            </a:r>
            <a:endParaRPr b="0" i="0" sz="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/>
        </p:nvSpPr>
        <p:spPr>
          <a:xfrm>
            <a:off x="0" y="3720575"/>
            <a:ext cx="32088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i="0" lang="en" sz="1800" u="none" cap="none" strike="noStrike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          Sai Hari Krishnan</a:t>
            </a:r>
            <a:endParaRPr b="1" i="0" sz="18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   Technical Account Manager</a:t>
            </a:r>
            <a:endParaRPr b="0" i="0" sz="140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Google Shape;60;p1" title="1743350116923.jpe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0703" y="1890278"/>
            <a:ext cx="1594410" cy="172755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3596150" y="2571750"/>
            <a:ext cx="49587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DigitalOcean Kubernetes Web App Deployment Guide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6864550" y="4249725"/>
            <a:ext cx="20400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b="1" lang="en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r>
              <a:rPr b="1" i="0" lang="en" sz="1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 June 2025</a:t>
            </a:r>
            <a:endParaRPr b="1" i="0" sz="18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" name="Google Shape;63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147" y="583625"/>
            <a:ext cx="1680800" cy="16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7e509ab11_1_46"/>
          <p:cNvSpPr txBox="1"/>
          <p:nvPr>
            <p:ph type="title"/>
          </p:nvPr>
        </p:nvSpPr>
        <p:spPr>
          <a:xfrm>
            <a:off x="613200" y="92750"/>
            <a:ext cx="833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200">
                <a:solidFill>
                  <a:schemeClr val="lt1"/>
                </a:solidFill>
              </a:rPr>
              <a:t>Configuring kubectl to Use DOKS [DigitalOcean Clusters]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31" name="Google Shape;131;g367e509ab11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397" y="805750"/>
            <a:ext cx="4476416" cy="25695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" name="Google Shape;132;g367e509ab11_1_46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{6AC27A0E-12F5-4B7D-B564-A46CAF5C6206}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3" name="Google Shape;133;g367e509ab11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62" y="3594398"/>
            <a:ext cx="8159677" cy="107832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67e509ab11_1_46"/>
          <p:cNvSpPr txBox="1"/>
          <p:nvPr/>
        </p:nvSpPr>
        <p:spPr>
          <a:xfrm>
            <a:off x="5211653" y="4183300"/>
            <a:ext cx="31722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Step 9  - Connecting to DOKS Clusters via CLI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7e509ab11_1_67"/>
          <p:cNvSpPr txBox="1"/>
          <p:nvPr>
            <p:ph type="title"/>
          </p:nvPr>
        </p:nvSpPr>
        <p:spPr>
          <a:xfrm>
            <a:off x="902325" y="92750"/>
            <a:ext cx="6963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200">
                <a:solidFill>
                  <a:schemeClr val="lt1"/>
                </a:solidFill>
              </a:rPr>
              <a:t>         Creating Kubernetes YAML (Config) files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graphicFrame>
        <p:nvGraphicFramePr>
          <p:cNvPr id="140" name="Google Shape;140;g367e509ab11_1_67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{6AC27A0E-12F5-4B7D-B564-A46CAF5C6206}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1" name="Google Shape;141;g367e509ab11_1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634" y="1002813"/>
            <a:ext cx="1877042" cy="29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367e509ab11_1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975" y="917400"/>
            <a:ext cx="2057775" cy="310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367e509ab11_1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098" y="940624"/>
            <a:ext cx="2149102" cy="3032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367e509ab11_1_67"/>
          <p:cNvSpPr txBox="1"/>
          <p:nvPr>
            <p:ph type="title"/>
          </p:nvPr>
        </p:nvSpPr>
        <p:spPr>
          <a:xfrm>
            <a:off x="1113488" y="4169724"/>
            <a:ext cx="1542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deployment.yaml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sp>
        <p:nvSpPr>
          <p:cNvPr id="145" name="Google Shape;145;g367e509ab11_1_67"/>
          <p:cNvSpPr txBox="1"/>
          <p:nvPr>
            <p:ph type="title"/>
          </p:nvPr>
        </p:nvSpPr>
        <p:spPr>
          <a:xfrm>
            <a:off x="4134735" y="4080293"/>
            <a:ext cx="12627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service.yaml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sp>
        <p:nvSpPr>
          <p:cNvPr id="146" name="Google Shape;146;g367e509ab11_1_67"/>
          <p:cNvSpPr txBox="1"/>
          <p:nvPr>
            <p:ph type="title"/>
          </p:nvPr>
        </p:nvSpPr>
        <p:spPr>
          <a:xfrm>
            <a:off x="7136167" y="4120727"/>
            <a:ext cx="11157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hpa.yaml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sp>
        <p:nvSpPr>
          <p:cNvPr id="147" name="Google Shape;147;g367e509ab11_1_67"/>
          <p:cNvSpPr txBox="1"/>
          <p:nvPr/>
        </p:nvSpPr>
        <p:spPr>
          <a:xfrm>
            <a:off x="3179965" y="4587100"/>
            <a:ext cx="31722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Step 10  -  Creating YAML Config Files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7e509ab11_1_79"/>
          <p:cNvSpPr txBox="1"/>
          <p:nvPr>
            <p:ph type="title"/>
          </p:nvPr>
        </p:nvSpPr>
        <p:spPr>
          <a:xfrm>
            <a:off x="932538" y="149850"/>
            <a:ext cx="7556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>
                <a:solidFill>
                  <a:schemeClr val="lt1"/>
                </a:solidFill>
              </a:rPr>
              <a:t>          Deploying the YAML files to DOKS Clusters &amp; Verify Setup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graphicFrame>
        <p:nvGraphicFramePr>
          <p:cNvPr id="153" name="Google Shape;153;g367e509ab11_1_79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{6AC27A0E-12F5-4B7D-B564-A46CAF5C6206}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4" name="Google Shape;154;g367e509ab11_1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602" y="749650"/>
            <a:ext cx="4231571" cy="9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67e509ab11_1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5529" y="1885975"/>
            <a:ext cx="4231573" cy="380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367e509ab11_1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5529" y="2515903"/>
            <a:ext cx="4231573" cy="41489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367e509ab11_1_79"/>
          <p:cNvSpPr txBox="1"/>
          <p:nvPr>
            <p:ph type="title"/>
          </p:nvPr>
        </p:nvSpPr>
        <p:spPr>
          <a:xfrm>
            <a:off x="1041336" y="1049950"/>
            <a:ext cx="16371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deployment.yaml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sp>
        <p:nvSpPr>
          <p:cNvPr id="158" name="Google Shape;158;g367e509ab11_1_79"/>
          <p:cNvSpPr txBox="1"/>
          <p:nvPr>
            <p:ph type="title"/>
          </p:nvPr>
        </p:nvSpPr>
        <p:spPr>
          <a:xfrm>
            <a:off x="1196338" y="1894550"/>
            <a:ext cx="1510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service</a:t>
            </a:r>
            <a:r>
              <a:rPr b="1" lang="en" sz="1300">
                <a:solidFill>
                  <a:schemeClr val="lt1"/>
                </a:solidFill>
              </a:rPr>
              <a:t>.yaml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sp>
        <p:nvSpPr>
          <p:cNvPr id="159" name="Google Shape;159;g367e509ab11_1_79"/>
          <p:cNvSpPr txBox="1"/>
          <p:nvPr>
            <p:ph type="title"/>
          </p:nvPr>
        </p:nvSpPr>
        <p:spPr>
          <a:xfrm>
            <a:off x="1353916" y="2515901"/>
            <a:ext cx="10119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hpa</a:t>
            </a:r>
            <a:r>
              <a:rPr b="1" lang="en" sz="1300">
                <a:solidFill>
                  <a:schemeClr val="lt1"/>
                </a:solidFill>
              </a:rPr>
              <a:t>.yaml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60" name="Google Shape;160;g367e509ab11_1_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5271" y="3239331"/>
            <a:ext cx="5878018" cy="1154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367e509ab11_1_79"/>
          <p:cNvSpPr txBox="1"/>
          <p:nvPr>
            <p:ph type="title"/>
          </p:nvPr>
        </p:nvSpPr>
        <p:spPr>
          <a:xfrm>
            <a:off x="990712" y="3664004"/>
            <a:ext cx="11991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Verifying Setup 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sp>
        <p:nvSpPr>
          <p:cNvPr id="162" name="Google Shape;162;g367e509ab11_1_79"/>
          <p:cNvSpPr txBox="1"/>
          <p:nvPr/>
        </p:nvSpPr>
        <p:spPr>
          <a:xfrm>
            <a:off x="2674427" y="4618175"/>
            <a:ext cx="42906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Step 11  -  Deploying YAML Config Files &amp; v</a:t>
            </a:r>
            <a:r>
              <a:rPr b="1" lang="en" sz="1200">
                <a:solidFill>
                  <a:srgbClr val="FF0000"/>
                </a:solidFill>
              </a:rPr>
              <a:t>erifying</a:t>
            </a:r>
            <a:r>
              <a:rPr b="1" lang="en" sz="1200">
                <a:solidFill>
                  <a:srgbClr val="FF0000"/>
                </a:solidFill>
              </a:rPr>
              <a:t> it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859020179_0_10"/>
          <p:cNvSpPr txBox="1"/>
          <p:nvPr>
            <p:ph type="title"/>
          </p:nvPr>
        </p:nvSpPr>
        <p:spPr>
          <a:xfrm>
            <a:off x="1778625" y="121725"/>
            <a:ext cx="61512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>
                <a:solidFill>
                  <a:schemeClr val="lt1"/>
                </a:solidFill>
              </a:rPr>
              <a:t>Accessing the Deployed App on DigitalOcean Cluster 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graphicFrame>
        <p:nvGraphicFramePr>
          <p:cNvPr id="168" name="Google Shape;168;g36859020179_0_10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{6AC27A0E-12F5-4B7D-B564-A46CAF5C6206}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9" name="Google Shape;169;g36859020179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099" y="2406447"/>
            <a:ext cx="4174115" cy="169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6859020179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400" y="721900"/>
            <a:ext cx="7069649" cy="144498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36859020179_0_10"/>
          <p:cNvSpPr txBox="1"/>
          <p:nvPr/>
        </p:nvSpPr>
        <p:spPr>
          <a:xfrm>
            <a:off x="1998300" y="4512375"/>
            <a:ext cx="51474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Step 12  -  Accessing the Deployed App via </a:t>
            </a:r>
            <a:r>
              <a:rPr b="1" lang="en" sz="1200">
                <a:solidFill>
                  <a:srgbClr val="FF0000"/>
                </a:solidFill>
              </a:rPr>
              <a:t>external</a:t>
            </a:r>
            <a:r>
              <a:rPr b="1" lang="en" sz="1200">
                <a:solidFill>
                  <a:srgbClr val="FF0000"/>
                </a:solidFill>
              </a:rPr>
              <a:t> IP on </a:t>
            </a:r>
            <a:r>
              <a:rPr b="1" lang="en" sz="1200">
                <a:solidFill>
                  <a:srgbClr val="FF0000"/>
                </a:solidFill>
              </a:rPr>
              <a:t>Browser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7e509ab11_1_27"/>
          <p:cNvSpPr txBox="1"/>
          <p:nvPr>
            <p:ph type="title"/>
          </p:nvPr>
        </p:nvSpPr>
        <p:spPr>
          <a:xfrm>
            <a:off x="1470600" y="100475"/>
            <a:ext cx="6202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chemeClr val="lt1"/>
                </a:solidFill>
              </a:rPr>
              <a:t>Cost Optimization Tips &amp; Suggestions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77" name="Google Shape;177;g367e509ab11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450" y="829087"/>
            <a:ext cx="2832451" cy="2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367e509ab11_1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309" y="820825"/>
            <a:ext cx="2250816" cy="23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67e509ab11_1_27"/>
          <p:cNvSpPr txBox="1"/>
          <p:nvPr/>
        </p:nvSpPr>
        <p:spPr>
          <a:xfrm>
            <a:off x="1785125" y="3380600"/>
            <a:ext cx="49764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Turn on Node Autoscaling in the DO Dashboard</a:t>
            </a:r>
            <a:endParaRPr b="1" sz="1200">
              <a:solidFill>
                <a:srgbClr val="FEFEF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Run Multiple Low-Traffic Apps on the Same Node</a:t>
            </a:r>
            <a:endParaRPr b="1" sz="1200">
              <a:solidFill>
                <a:srgbClr val="FEFEF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Downgrade to </a:t>
            </a:r>
            <a:r>
              <a:rPr b="1" lang="en" sz="12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s-1vcpu-1gb</a:t>
            </a:r>
            <a:r>
              <a:rPr b="1" lang="en" sz="1200">
                <a:solidFill>
                  <a:srgbClr val="FEFEFE"/>
                </a:solidFill>
              </a:rPr>
              <a:t> Nodes if Usage is Low</a:t>
            </a:r>
            <a:endParaRPr b="1" sz="1200">
              <a:solidFill>
                <a:srgbClr val="FEFEF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Use DigitalOcean Monitoring to Right-Size</a:t>
            </a:r>
            <a:endParaRPr b="1" sz="1200">
              <a:solidFill>
                <a:srgbClr val="FEFEF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Manually Delete Unused Load Balancers &amp; Volumes</a:t>
            </a:r>
            <a:endParaRPr b="1" sz="1200">
              <a:solidFill>
                <a:srgbClr val="FEFEF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65e58c4c33_0_0"/>
          <p:cNvSpPr txBox="1"/>
          <p:nvPr>
            <p:ph type="title"/>
          </p:nvPr>
        </p:nvSpPr>
        <p:spPr>
          <a:xfrm>
            <a:off x="1470600" y="100475"/>
            <a:ext cx="6202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chemeClr val="lt1"/>
                </a:solidFill>
              </a:rPr>
              <a:t>High </a:t>
            </a:r>
            <a:r>
              <a:rPr b="1" lang="en" sz="2400">
                <a:solidFill>
                  <a:schemeClr val="lt1"/>
                </a:solidFill>
              </a:rPr>
              <a:t>Availability</a:t>
            </a:r>
            <a:r>
              <a:rPr b="1" lang="en" sz="2400">
                <a:solidFill>
                  <a:schemeClr val="lt1"/>
                </a:solidFill>
              </a:rPr>
              <a:t> for 99.95% Uptime SLAs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sp>
        <p:nvSpPr>
          <p:cNvPr id="185" name="Google Shape;185;g365e58c4c33_0_0"/>
          <p:cNvSpPr txBox="1"/>
          <p:nvPr/>
        </p:nvSpPr>
        <p:spPr>
          <a:xfrm>
            <a:off x="2083800" y="3915950"/>
            <a:ext cx="4976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FEFEFE"/>
                </a:solidFill>
              </a:rPr>
              <a:t>DigitalOcean Kubernetes provides a high availability (HA) option that increases the reliability of the control plane by creating multiple backup replicas of each control plane component.</a:t>
            </a:r>
            <a:endParaRPr b="1" sz="1200">
              <a:solidFill>
                <a:srgbClr val="FEFEFE"/>
              </a:solidFill>
            </a:endParaRPr>
          </a:p>
        </p:txBody>
      </p:sp>
      <p:pic>
        <p:nvPicPr>
          <p:cNvPr id="186" name="Google Shape;186;g365e58c4c3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726" y="741788"/>
            <a:ext cx="3299726" cy="29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7e509ab11_1_111"/>
          <p:cNvSpPr txBox="1"/>
          <p:nvPr>
            <p:ph type="title"/>
          </p:nvPr>
        </p:nvSpPr>
        <p:spPr>
          <a:xfrm>
            <a:off x="2117750" y="2285400"/>
            <a:ext cx="506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>
                <a:solidFill>
                  <a:schemeClr val="lt1"/>
                </a:solidFill>
              </a:rPr>
              <a:t>Thank You &amp; Questions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/>
        </p:nvSpPr>
        <p:spPr>
          <a:xfrm>
            <a:off x="218750" y="439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1303500" y="1438050"/>
            <a:ext cx="6800100" cy="26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Prerequisites for deploying the App on DigitalOcean Cloud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High-Level Architecture for the setup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Clone / Create App &amp; Dockerize it and test locally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Push Local Image to Docker Hub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Creating Kubernetes Cluster (DOKS) on DigitalOcean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Configuring kubectl to Use </a:t>
            </a:r>
            <a:r>
              <a:rPr lang="en" sz="1600">
                <a:solidFill>
                  <a:srgbClr val="FFFFFF"/>
                </a:solidFill>
              </a:rPr>
              <a:t>DOKS [DigitalOcean </a:t>
            </a:r>
            <a:r>
              <a:rPr lang="en" sz="1600">
                <a:solidFill>
                  <a:srgbClr val="FFFFFF"/>
                </a:solidFill>
              </a:rPr>
              <a:t>Clusters</a:t>
            </a:r>
            <a:r>
              <a:rPr lang="en" sz="1600">
                <a:solidFill>
                  <a:srgbClr val="FFFFFF"/>
                </a:solidFill>
              </a:rPr>
              <a:t>]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Creating Kubernetes YAML (Config) files,  Deploy &amp; Test it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Cost Optimization Tips &amp; High </a:t>
            </a:r>
            <a:r>
              <a:rPr lang="en" sz="1600">
                <a:solidFill>
                  <a:srgbClr val="FFFFFF"/>
                </a:solidFill>
              </a:rPr>
              <a:t>Availability </a:t>
            </a:r>
            <a:r>
              <a:rPr lang="en" sz="1600">
                <a:solidFill>
                  <a:srgbClr val="FFFFFF"/>
                </a:solidFill>
              </a:rPr>
              <a:t>Suggestions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5a2b02f76_0_0"/>
          <p:cNvSpPr txBox="1"/>
          <p:nvPr/>
        </p:nvSpPr>
        <p:spPr>
          <a:xfrm>
            <a:off x="152775" y="761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500">
                <a:solidFill>
                  <a:srgbClr val="FFFFFF"/>
                </a:solidFill>
              </a:rPr>
              <a:t>Prerequisites for deploying App on DigitalOcean Cloud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65a2b02f76_0_0"/>
          <p:cNvSpPr txBox="1"/>
          <p:nvPr/>
        </p:nvSpPr>
        <p:spPr>
          <a:xfrm>
            <a:off x="646800" y="1357025"/>
            <a:ext cx="4920900" cy="25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Git &amp; GitHu</a:t>
            </a:r>
            <a:r>
              <a:rPr lang="en" sz="1800">
                <a:solidFill>
                  <a:schemeClr val="lt1"/>
                </a:solidFill>
              </a:rPr>
              <a:t>b: Clone / Create a new app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Docker: To host the </a:t>
            </a:r>
            <a:r>
              <a:rPr lang="en" sz="1800">
                <a:solidFill>
                  <a:schemeClr val="lt1"/>
                </a:solidFill>
              </a:rPr>
              <a:t>dockerized</a:t>
            </a:r>
            <a:r>
              <a:rPr lang="en" sz="1800">
                <a:solidFill>
                  <a:schemeClr val="lt1"/>
                </a:solidFill>
              </a:rPr>
              <a:t> App</a:t>
            </a:r>
            <a:br>
              <a:rPr lang="en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Kube</a:t>
            </a:r>
            <a:r>
              <a:rPr lang="en" sz="1800">
                <a:solidFill>
                  <a:schemeClr val="lt1"/>
                </a:solidFill>
              </a:rPr>
              <a:t>ctl: To Manage the Digital Ocean K8s Clusters via Command line.</a:t>
            </a:r>
            <a:br>
              <a:rPr lang="en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NodeJs: </a:t>
            </a:r>
            <a:r>
              <a:rPr lang="en" sz="1800">
                <a:solidFill>
                  <a:schemeClr val="lt1"/>
                </a:solidFill>
              </a:rPr>
              <a:t>Javascript</a:t>
            </a:r>
            <a:r>
              <a:rPr lang="en" sz="1800">
                <a:solidFill>
                  <a:schemeClr val="lt1"/>
                </a:solidFill>
              </a:rPr>
              <a:t> Runtime to run apps.</a:t>
            </a:r>
            <a:br>
              <a:rPr lang="en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DigitalOcean Account with Credits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76" name="Google Shape;76;g365a2b02f7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8225" y="1141438"/>
            <a:ext cx="1501450" cy="15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365a2b02f7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025" y="2888550"/>
            <a:ext cx="1351250" cy="13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7e509ab11_1_101"/>
          <p:cNvSpPr txBox="1"/>
          <p:nvPr/>
        </p:nvSpPr>
        <p:spPr>
          <a:xfrm>
            <a:off x="374600" y="231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500">
                <a:solidFill>
                  <a:srgbClr val="FFFFFF"/>
                </a:solidFill>
              </a:rPr>
              <a:t>High-Level Architecture for the setup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g367e509ab11_1_101" title="Screenshot 2025-06-17 at 12.17.4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751" y="864900"/>
            <a:ext cx="5644276" cy="371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7bf2955ea_0_92"/>
          <p:cNvSpPr txBox="1"/>
          <p:nvPr>
            <p:ph type="title"/>
          </p:nvPr>
        </p:nvSpPr>
        <p:spPr>
          <a:xfrm>
            <a:off x="518400" y="82425"/>
            <a:ext cx="810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chemeClr val="lt1"/>
                </a:solidFill>
              </a:rPr>
              <a:t>Clone Password Strength Checker App from GitHub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89" name="Google Shape;89;g357bf2955ea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987" y="735875"/>
            <a:ext cx="7154028" cy="39193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357bf2955ea_0_92"/>
          <p:cNvSpPr txBox="1"/>
          <p:nvPr/>
        </p:nvSpPr>
        <p:spPr>
          <a:xfrm>
            <a:off x="6086650" y="3770325"/>
            <a:ext cx="1335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Step 1 - Cloning App 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91" name="Google Shape;91;g357bf2955ea_0_92"/>
          <p:cNvSpPr txBox="1"/>
          <p:nvPr/>
        </p:nvSpPr>
        <p:spPr>
          <a:xfrm>
            <a:off x="4757375" y="4271100"/>
            <a:ext cx="18537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Step 2 - Go into App Folder</a:t>
            </a:r>
            <a:endParaRPr b="1" sz="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7e509ab11_0_17"/>
          <p:cNvSpPr txBox="1"/>
          <p:nvPr>
            <p:ph type="title"/>
          </p:nvPr>
        </p:nvSpPr>
        <p:spPr>
          <a:xfrm>
            <a:off x="896050" y="92375"/>
            <a:ext cx="834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>
                <a:solidFill>
                  <a:schemeClr val="lt1"/>
                </a:solidFill>
              </a:rPr>
              <a:t>Dockerize the App and test it locally.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97" name="Google Shape;97;g367e509ab11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25" y="938613"/>
            <a:ext cx="4086351" cy="14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367e509ab11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200" y="1406173"/>
            <a:ext cx="4340675" cy="265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367e509ab11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750" y="2481375"/>
            <a:ext cx="4040699" cy="24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367e509ab11_0_17"/>
          <p:cNvSpPr txBox="1"/>
          <p:nvPr/>
        </p:nvSpPr>
        <p:spPr>
          <a:xfrm>
            <a:off x="2429050" y="2027450"/>
            <a:ext cx="19032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Step 3 - Creating Docker File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101" name="Google Shape;101;g367e509ab11_0_17"/>
          <p:cNvSpPr txBox="1"/>
          <p:nvPr/>
        </p:nvSpPr>
        <p:spPr>
          <a:xfrm>
            <a:off x="1551350" y="3516850"/>
            <a:ext cx="26184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Step 4 - Building Docker Image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102" name="Google Shape;102;g367e509ab11_0_17"/>
          <p:cNvSpPr txBox="1"/>
          <p:nvPr/>
        </p:nvSpPr>
        <p:spPr>
          <a:xfrm>
            <a:off x="5619600" y="3596900"/>
            <a:ext cx="29316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Step 5  - Running the docker image (App) locally</a:t>
            </a:r>
            <a:endParaRPr b="1" sz="9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7e509ab11_1_3"/>
          <p:cNvSpPr txBox="1"/>
          <p:nvPr>
            <p:ph type="title"/>
          </p:nvPr>
        </p:nvSpPr>
        <p:spPr>
          <a:xfrm>
            <a:off x="917600" y="63425"/>
            <a:ext cx="68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chemeClr val="lt1"/>
                </a:solidFill>
              </a:rPr>
              <a:t>        Push Local Image to Docker Hub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08" name="Google Shape;108;g367e509ab11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051" y="750550"/>
            <a:ext cx="6312873" cy="2214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367e509ab11_1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050" y="3166707"/>
            <a:ext cx="6312875" cy="1560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367e509ab11_1_3"/>
          <p:cNvSpPr txBox="1"/>
          <p:nvPr/>
        </p:nvSpPr>
        <p:spPr>
          <a:xfrm>
            <a:off x="3161288" y="3858750"/>
            <a:ext cx="26184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Step 6  - </a:t>
            </a:r>
            <a:r>
              <a:rPr b="1" lang="en" sz="900">
                <a:solidFill>
                  <a:srgbClr val="FF0000"/>
                </a:solidFill>
              </a:rPr>
              <a:t>Pushing</a:t>
            </a:r>
            <a:r>
              <a:rPr b="1" lang="en" sz="900">
                <a:solidFill>
                  <a:srgbClr val="FF0000"/>
                </a:solidFill>
              </a:rPr>
              <a:t> Image to </a:t>
            </a:r>
            <a:r>
              <a:rPr b="1" lang="en" sz="900">
                <a:solidFill>
                  <a:srgbClr val="FF0000"/>
                </a:solidFill>
              </a:rPr>
              <a:t>Docker</a:t>
            </a:r>
            <a:r>
              <a:rPr b="1" lang="en" sz="900">
                <a:solidFill>
                  <a:srgbClr val="FF0000"/>
                </a:solidFill>
              </a:rPr>
              <a:t> hub</a:t>
            </a:r>
            <a:endParaRPr b="1" sz="9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7e509ab11_1_13"/>
          <p:cNvSpPr txBox="1"/>
          <p:nvPr>
            <p:ph type="title"/>
          </p:nvPr>
        </p:nvSpPr>
        <p:spPr>
          <a:xfrm>
            <a:off x="509425" y="268650"/>
            <a:ext cx="833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chemeClr val="lt1"/>
                </a:solidFill>
              </a:rPr>
              <a:t>Creating Kubernetes Cluster (DOKS) on Digital Ocean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16" name="Google Shape;116;g367e509ab11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76" y="1263751"/>
            <a:ext cx="3852600" cy="27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367e509ab11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63750"/>
            <a:ext cx="4068398" cy="277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367e509ab11_1_13"/>
          <p:cNvSpPr txBox="1"/>
          <p:nvPr/>
        </p:nvSpPr>
        <p:spPr>
          <a:xfrm>
            <a:off x="1023463" y="4521975"/>
            <a:ext cx="26184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Step 7  - Creating DOKS Clusters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119" name="Google Shape;119;g367e509ab11_1_13"/>
          <p:cNvSpPr txBox="1"/>
          <p:nvPr/>
        </p:nvSpPr>
        <p:spPr>
          <a:xfrm>
            <a:off x="5522063" y="4521975"/>
            <a:ext cx="26184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Step 8  - </a:t>
            </a:r>
            <a:r>
              <a:rPr b="1" lang="en" sz="1000">
                <a:solidFill>
                  <a:srgbClr val="FF0000"/>
                </a:solidFill>
              </a:rPr>
              <a:t>Download</a:t>
            </a:r>
            <a:r>
              <a:rPr b="1" lang="en" sz="1000">
                <a:solidFill>
                  <a:srgbClr val="FF0000"/>
                </a:solidFill>
              </a:rPr>
              <a:t> Cluster Config File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3685902017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50" y="839750"/>
            <a:ext cx="8238377" cy="38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36859020179_0_0"/>
          <p:cNvSpPr txBox="1"/>
          <p:nvPr>
            <p:ph type="title"/>
          </p:nvPr>
        </p:nvSpPr>
        <p:spPr>
          <a:xfrm>
            <a:off x="405450" y="211700"/>
            <a:ext cx="833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000">
                <a:solidFill>
                  <a:schemeClr val="lt1"/>
                </a:solidFill>
              </a:rPr>
              <a:t>Recommended</a:t>
            </a:r>
            <a:r>
              <a:rPr b="1" lang="en" sz="2000">
                <a:solidFill>
                  <a:schemeClr val="lt1"/>
                </a:solidFill>
              </a:rPr>
              <a:t>: </a:t>
            </a:r>
            <a:r>
              <a:rPr b="1" lang="en" sz="2000">
                <a:solidFill>
                  <a:schemeClr val="lt1"/>
                </a:solidFill>
              </a:rPr>
              <a:t>Configuring doctl to </a:t>
            </a:r>
            <a:r>
              <a:rPr b="1" lang="en" sz="2000">
                <a:solidFill>
                  <a:schemeClr val="lt1"/>
                </a:solidFill>
              </a:rPr>
              <a:t>Authenticate</a:t>
            </a:r>
            <a:r>
              <a:rPr b="1" lang="en" sz="2000">
                <a:solidFill>
                  <a:schemeClr val="lt1"/>
                </a:solidFill>
              </a:rPr>
              <a:t> to Digital Ocean</a:t>
            </a:r>
            <a:endParaRPr sz="15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